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59" r:id="rId1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28/05/2019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Suicide Attempt Prediction Using Classification</a:t>
            </a: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FFCDE7D-45CF-4587-85E5-9C7B057C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960826"/>
            <a:ext cx="2743200" cy="405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AC1C-A421-42F8-9445-5A324FD7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9486" y="1709738"/>
            <a:ext cx="4739987" cy="2852737"/>
          </a:xfrm>
        </p:spPr>
        <p:txBody>
          <a:bodyPr/>
          <a:lstStyle/>
          <a:p>
            <a:pPr algn="r"/>
            <a:r>
              <a:rPr lang="en-US" dirty="0">
                <a:cs typeface="Calibri Light"/>
              </a:rPr>
              <a:t>Thanks!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C97D0-41BC-4A2F-9E8C-34E18E340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9486" y="4563486"/>
            <a:ext cx="4739987" cy="15261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 err="1">
                <a:cs typeface="Calibri"/>
              </a:rPr>
              <a:t>Arif</a:t>
            </a:r>
            <a:r>
              <a:rPr lang="en-US" dirty="0">
                <a:cs typeface="Calibri"/>
              </a:rPr>
              <a:t> A. Balik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github.com/</a:t>
            </a:r>
            <a:r>
              <a:rPr lang="en-US" dirty="0" err="1">
                <a:cs typeface="Calibri"/>
              </a:rPr>
              <a:t>arifbalik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DMProject</a:t>
            </a:r>
            <a:endParaRPr lang="en-US"/>
          </a:p>
        </p:txBody>
      </p:sp>
      <p:pic>
        <p:nvPicPr>
          <p:cNvPr id="10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3D44628-D227-4A97-9BBA-7CBC5D073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5" y="4337872"/>
            <a:ext cx="3375313" cy="25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4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9B80795-E12A-4A88-8FA8-36EA9F22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309" y="585342"/>
            <a:ext cx="2968030" cy="2504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EDED8-69FD-4FD5-981F-C74EAAA00D6C}"/>
              </a:ext>
            </a:extLst>
          </p:cNvPr>
          <p:cNvSpPr txBox="1"/>
          <p:nvPr/>
        </p:nvSpPr>
        <p:spPr>
          <a:xfrm>
            <a:off x="2931968" y="1330037"/>
            <a:ext cx="4345131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time [date]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gender [string] </a:t>
            </a:r>
          </a:p>
          <a:p>
            <a:r>
              <a:rPr lang="en-US" dirty="0" err="1">
                <a:ea typeface="+mn-lt"/>
                <a:cs typeface="+mn-lt"/>
              </a:rPr>
              <a:t>sexuallity</a:t>
            </a:r>
            <a:r>
              <a:rPr lang="en-US" dirty="0">
                <a:ea typeface="+mn-lt"/>
                <a:cs typeface="+mn-lt"/>
              </a:rPr>
              <a:t> [string]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age [numeric] </a:t>
            </a:r>
          </a:p>
          <a:p>
            <a:r>
              <a:rPr lang="en-US" dirty="0">
                <a:ea typeface="+mn-lt"/>
                <a:cs typeface="+mn-lt"/>
              </a:rPr>
              <a:t>income [string]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race [string] </a:t>
            </a:r>
          </a:p>
          <a:p>
            <a:r>
              <a:rPr lang="en-US" dirty="0">
                <a:ea typeface="+mn-lt"/>
                <a:cs typeface="+mn-lt"/>
              </a:rPr>
              <a:t>bodyweight [string] </a:t>
            </a:r>
          </a:p>
          <a:p>
            <a:r>
              <a:rPr lang="en-US" dirty="0">
                <a:ea typeface="+mn-lt"/>
                <a:cs typeface="+mn-lt"/>
              </a:rPr>
              <a:t>virgin [string] </a:t>
            </a:r>
            <a:endParaRPr lang="en-US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prostitution_legal</a:t>
            </a:r>
            <a:r>
              <a:rPr lang="en-US" dirty="0">
                <a:ea typeface="+mn-lt"/>
                <a:cs typeface="+mn-lt"/>
              </a:rPr>
              <a:t> [string] </a:t>
            </a:r>
            <a:endParaRPr lang="en-US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pay_for_sex</a:t>
            </a:r>
            <a:r>
              <a:rPr lang="en-US" dirty="0">
                <a:ea typeface="+mn-lt"/>
                <a:cs typeface="+mn-lt"/>
              </a:rPr>
              <a:t> [string]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friends [numeric] </a:t>
            </a:r>
          </a:p>
          <a:p>
            <a:r>
              <a:rPr lang="en-US" dirty="0" err="1">
                <a:ea typeface="+mn-lt"/>
                <a:cs typeface="+mn-lt"/>
              </a:rPr>
              <a:t>social_fear</a:t>
            </a:r>
            <a:r>
              <a:rPr lang="en-US" dirty="0">
                <a:ea typeface="+mn-lt"/>
                <a:cs typeface="+mn-lt"/>
              </a:rPr>
              <a:t> [string]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depressed [string] </a:t>
            </a:r>
          </a:p>
          <a:p>
            <a:r>
              <a:rPr lang="en-US" dirty="0" err="1">
                <a:ea typeface="+mn-lt"/>
                <a:cs typeface="+mn-lt"/>
              </a:rPr>
              <a:t>what_help_from_others</a:t>
            </a:r>
            <a:r>
              <a:rPr lang="en-US" dirty="0">
                <a:ea typeface="+mn-lt"/>
                <a:cs typeface="+mn-lt"/>
              </a:rPr>
              <a:t> [string] </a:t>
            </a:r>
            <a:r>
              <a:rPr lang="en-US" dirty="0" err="1">
                <a:ea typeface="+mn-lt"/>
                <a:cs typeface="+mn-lt"/>
              </a:rPr>
              <a:t>attempt_suicide</a:t>
            </a:r>
            <a:r>
              <a:rPr lang="en-US" dirty="0">
                <a:ea typeface="+mn-lt"/>
                <a:cs typeface="+mn-lt"/>
              </a:rPr>
              <a:t> [string] 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employment [string] </a:t>
            </a:r>
            <a:endParaRPr lang="en-US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job_title</a:t>
            </a:r>
            <a:r>
              <a:rPr lang="en-US" dirty="0">
                <a:ea typeface="+mn-lt"/>
                <a:cs typeface="+mn-lt"/>
              </a:rPr>
              <a:t> [string] </a:t>
            </a:r>
            <a:r>
              <a:rPr lang="en-US" dirty="0" err="1">
                <a:ea typeface="+mn-lt"/>
                <a:cs typeface="+mn-lt"/>
              </a:rPr>
              <a:t>edu_level</a:t>
            </a:r>
            <a:r>
              <a:rPr lang="en-US" dirty="0">
                <a:ea typeface="+mn-lt"/>
                <a:cs typeface="+mn-lt"/>
              </a:rPr>
              <a:t> [string] </a:t>
            </a:r>
            <a:r>
              <a:rPr lang="en-US" dirty="0" err="1">
                <a:ea typeface="+mn-lt"/>
                <a:cs typeface="+mn-lt"/>
              </a:rPr>
              <a:t>improve_yourself_how</a:t>
            </a:r>
            <a:r>
              <a:rPr lang="en-US" dirty="0">
                <a:ea typeface="+mn-lt"/>
                <a:cs typeface="+mn-lt"/>
              </a:rPr>
              <a:t> [string]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38654-49B5-472F-81CD-6A07916A1AA8}"/>
              </a:ext>
            </a:extLst>
          </p:cNvPr>
          <p:cNvSpPr txBox="1"/>
          <p:nvPr/>
        </p:nvSpPr>
        <p:spPr>
          <a:xfrm>
            <a:off x="109105" y="65809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074764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305F01-2230-4490-847E-0300CDB68F8A}"/>
              </a:ext>
            </a:extLst>
          </p:cNvPr>
          <p:cNvSpPr txBox="1"/>
          <p:nvPr/>
        </p:nvSpPr>
        <p:spPr>
          <a:xfrm>
            <a:off x="109105" y="65809"/>
            <a:ext cx="5635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Normalization and Feature Selection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BDBA8-8107-4240-B213-68A50C61B4E0}"/>
              </a:ext>
            </a:extLst>
          </p:cNvPr>
          <p:cNvSpPr txBox="1"/>
          <p:nvPr/>
        </p:nvSpPr>
        <p:spPr>
          <a:xfrm>
            <a:off x="2931968" y="2386446"/>
            <a:ext cx="434513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gender [numeric]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age [numeric] </a:t>
            </a:r>
          </a:p>
          <a:p>
            <a:r>
              <a:rPr lang="en-US" dirty="0">
                <a:ea typeface="+mn-lt"/>
                <a:cs typeface="+mn-lt"/>
              </a:rPr>
              <a:t>virgin [numeric] </a:t>
            </a:r>
          </a:p>
          <a:p>
            <a:r>
              <a:rPr lang="en-US" dirty="0" err="1">
                <a:ea typeface="+mn-lt"/>
                <a:cs typeface="+mn-lt"/>
              </a:rPr>
              <a:t>prostitution_legal</a:t>
            </a:r>
            <a:r>
              <a:rPr lang="en-US" dirty="0">
                <a:ea typeface="+mn-lt"/>
                <a:cs typeface="+mn-lt"/>
              </a:rPr>
              <a:t> [numeric] </a:t>
            </a:r>
          </a:p>
          <a:p>
            <a:r>
              <a:rPr lang="en-US" dirty="0" err="1">
                <a:ea typeface="+mn-lt"/>
                <a:cs typeface="+mn-lt"/>
              </a:rPr>
              <a:t>pay_for_sex</a:t>
            </a:r>
            <a:r>
              <a:rPr lang="en-US" dirty="0">
                <a:ea typeface="+mn-lt"/>
                <a:cs typeface="+mn-lt"/>
              </a:rPr>
              <a:t> [numeric] </a:t>
            </a:r>
          </a:p>
          <a:p>
            <a:r>
              <a:rPr lang="en-US" dirty="0">
                <a:ea typeface="+mn-lt"/>
                <a:cs typeface="+mn-lt"/>
              </a:rPr>
              <a:t>friends [numeric] </a:t>
            </a:r>
          </a:p>
          <a:p>
            <a:r>
              <a:rPr lang="en-US" dirty="0" err="1">
                <a:ea typeface="+mn-lt"/>
                <a:cs typeface="+mn-lt"/>
              </a:rPr>
              <a:t>social_fear</a:t>
            </a:r>
            <a:r>
              <a:rPr lang="en-US" dirty="0">
                <a:ea typeface="+mn-lt"/>
                <a:cs typeface="+mn-lt"/>
              </a:rPr>
              <a:t> [numeric] </a:t>
            </a:r>
          </a:p>
          <a:p>
            <a:r>
              <a:rPr lang="en-US" dirty="0">
                <a:ea typeface="+mn-lt"/>
                <a:cs typeface="+mn-lt"/>
              </a:rPr>
              <a:t>depressed [numeric]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38B3932-B488-4DA5-B21D-9ABD2F15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173" y="4853854"/>
            <a:ext cx="27432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305F01-2230-4490-847E-0300CDB68F8A}"/>
              </a:ext>
            </a:extLst>
          </p:cNvPr>
          <p:cNvSpPr txBox="1"/>
          <p:nvPr/>
        </p:nvSpPr>
        <p:spPr>
          <a:xfrm>
            <a:off x="109105" y="65809"/>
            <a:ext cx="5635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Decision Tree Classification</a:t>
            </a:r>
            <a:endParaRPr lang="en-US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85CFCD33-00DD-4AC7-97B7-813E2B9A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0" y="4505945"/>
            <a:ext cx="2743200" cy="2400792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6D64168B-1377-43B5-A070-F5077FAB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09" y="1089973"/>
            <a:ext cx="6700404" cy="5431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B3BB28-D125-480A-9566-4B43DDC9FB07}"/>
              </a:ext>
            </a:extLst>
          </p:cNvPr>
          <p:cNvSpPr txBox="1"/>
          <p:nvPr/>
        </p:nvSpPr>
        <p:spPr>
          <a:xfrm>
            <a:off x="632241" y="1161078"/>
            <a:ext cx="79386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friends, depressed, </a:t>
            </a:r>
            <a:r>
              <a:rPr lang="en-US" b="1" dirty="0" err="1">
                <a:ea typeface="+mn-lt"/>
                <a:cs typeface="+mn-lt"/>
              </a:rPr>
              <a:t>social_fear</a:t>
            </a:r>
            <a:r>
              <a:rPr lang="en-US" b="1" dirty="0">
                <a:ea typeface="+mn-lt"/>
                <a:cs typeface="+mn-lt"/>
              </a:rPr>
              <a:t>, virgin, income, </a:t>
            </a:r>
          </a:p>
          <a:p>
            <a:r>
              <a:rPr lang="en-US" b="1" dirty="0">
                <a:ea typeface="+mn-lt"/>
                <a:cs typeface="+mn-lt"/>
              </a:rPr>
              <a:t>bodyweight</a:t>
            </a:r>
            <a:endParaRPr lang="en-US" b="1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Test data: 10.0 % </a:t>
            </a:r>
          </a:p>
          <a:p>
            <a:r>
              <a:rPr lang="en-US" b="1" dirty="0">
                <a:ea typeface="+mn-lt"/>
                <a:cs typeface="+mn-lt"/>
              </a:rPr>
              <a:t>Accuracy: 0.82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       precision    recall    f1-score </a:t>
            </a:r>
          </a:p>
          <a:p>
            <a:r>
              <a:rPr lang="en-US" dirty="0">
                <a:ea typeface="+mn-lt"/>
                <a:cs typeface="+mn-lt"/>
              </a:rPr>
              <a:t>  0      0.87          0.92        0.89 </a:t>
            </a:r>
          </a:p>
          <a:p>
            <a:r>
              <a:rPr lang="en-US" dirty="0">
                <a:ea typeface="+mn-lt"/>
                <a:cs typeface="+mn-lt"/>
              </a:rPr>
              <a:t>  1      0.40          0.29        0.33 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BBA6B-D21A-43EA-920E-DAB4E6A303AA}"/>
              </a:ext>
            </a:extLst>
          </p:cNvPr>
          <p:cNvSpPr txBox="1"/>
          <p:nvPr/>
        </p:nvSpPr>
        <p:spPr>
          <a:xfrm>
            <a:off x="635619" y="333979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Confusion Matrix</a:t>
            </a:r>
            <a:endParaRPr lang="en-US" b="1">
              <a:cs typeface="Calibri"/>
            </a:endParaRPr>
          </a:p>
          <a:p>
            <a:r>
              <a:rPr lang="en-US" dirty="0"/>
              <a:t>[34 3]</a:t>
            </a:r>
            <a:endParaRPr lang="en-US" dirty="0">
              <a:cs typeface="Calibri"/>
            </a:endParaRPr>
          </a:p>
          <a:p>
            <a:r>
              <a:rPr lang="en-US" dirty="0"/>
              <a:t>[ 5  2]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65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305F01-2230-4490-847E-0300CDB68F8A}"/>
              </a:ext>
            </a:extLst>
          </p:cNvPr>
          <p:cNvSpPr txBox="1"/>
          <p:nvPr/>
        </p:nvSpPr>
        <p:spPr>
          <a:xfrm>
            <a:off x="109105" y="65809"/>
            <a:ext cx="5635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Random Forest Classification</a:t>
            </a:r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646304B-8D07-4063-BB1A-BBE0C358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671" y="4454537"/>
            <a:ext cx="2743200" cy="248690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E83DBD1-A8D6-47DC-A660-43A048032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5" y="875476"/>
            <a:ext cx="6371358" cy="5860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79FD2A-827A-4D7D-B001-28AC93E25AEC}"/>
              </a:ext>
            </a:extLst>
          </p:cNvPr>
          <p:cNvSpPr txBox="1"/>
          <p:nvPr/>
        </p:nvSpPr>
        <p:spPr>
          <a:xfrm>
            <a:off x="4126923" y="767195"/>
            <a:ext cx="79386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friends, depressed, </a:t>
            </a:r>
            <a:r>
              <a:rPr lang="en-US" b="1" dirty="0" err="1">
                <a:ea typeface="+mn-lt"/>
                <a:cs typeface="+mn-lt"/>
              </a:rPr>
              <a:t>social_fear</a:t>
            </a:r>
            <a:r>
              <a:rPr lang="en-US" b="1" dirty="0">
                <a:ea typeface="+mn-lt"/>
                <a:cs typeface="+mn-lt"/>
              </a:rPr>
              <a:t>, virgin, income, </a:t>
            </a: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bodyweight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Test data: 10.0 % </a:t>
            </a:r>
          </a:p>
          <a:p>
            <a:r>
              <a:rPr lang="en-US" b="1" dirty="0">
                <a:ea typeface="+mn-lt"/>
                <a:cs typeface="+mn-lt"/>
              </a:rPr>
              <a:t>Accuracy: 0.82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       precision    recall    f1-score </a:t>
            </a:r>
          </a:p>
          <a:p>
            <a:r>
              <a:rPr lang="en-US" dirty="0">
                <a:ea typeface="+mn-lt"/>
                <a:cs typeface="+mn-lt"/>
              </a:rPr>
              <a:t>  0      0.85          0.95        0.90</a:t>
            </a:r>
          </a:p>
          <a:p>
            <a:r>
              <a:rPr lang="en-US" dirty="0">
                <a:ea typeface="+mn-lt"/>
                <a:cs typeface="+mn-lt"/>
              </a:rPr>
              <a:t>  1      0.33          0.14        0.20 </a:t>
            </a:r>
            <a:endParaRPr lang="en-US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E453D-E1C1-4BC8-A237-C41D0C155AF4}"/>
              </a:ext>
            </a:extLst>
          </p:cNvPr>
          <p:cNvSpPr txBox="1"/>
          <p:nvPr/>
        </p:nvSpPr>
        <p:spPr>
          <a:xfrm>
            <a:off x="5625790" y="287515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Confusion Matrix</a:t>
            </a:r>
            <a:endParaRPr lang="en-US" b="1">
              <a:cs typeface="Calibri"/>
            </a:endParaRPr>
          </a:p>
          <a:p>
            <a:r>
              <a:rPr lang="en-US" dirty="0"/>
              <a:t>[35 2]</a:t>
            </a:r>
            <a:endParaRPr lang="en-US" dirty="0">
              <a:cs typeface="Calibri"/>
            </a:endParaRPr>
          </a:p>
          <a:p>
            <a:r>
              <a:rPr lang="en-US" dirty="0"/>
              <a:t>[ 6  1]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76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305F01-2230-4490-847E-0300CDB68F8A}"/>
              </a:ext>
            </a:extLst>
          </p:cNvPr>
          <p:cNvSpPr txBox="1"/>
          <p:nvPr/>
        </p:nvSpPr>
        <p:spPr>
          <a:xfrm>
            <a:off x="109105" y="65809"/>
            <a:ext cx="5635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ea typeface="+mn-lt"/>
                <a:cs typeface="+mn-lt"/>
              </a:rPr>
              <a:t>K-Nearest Neighbors </a:t>
            </a:r>
            <a:r>
              <a:rPr lang="en-US" sz="2800" b="1" dirty="0"/>
              <a:t>Classification</a:t>
            </a:r>
            <a:endParaRPr lang="en-US" b="1">
              <a:cs typeface="Calibri" panose="020F0502020204030204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15A6146-F431-4148-905C-7936A9F46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411" y="4738721"/>
            <a:ext cx="2743200" cy="2400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3484E5-6F7A-4190-B95E-D86A404A8E5F}"/>
              </a:ext>
            </a:extLst>
          </p:cNvPr>
          <p:cNvSpPr txBox="1"/>
          <p:nvPr/>
        </p:nvSpPr>
        <p:spPr>
          <a:xfrm>
            <a:off x="4800009" y="1855706"/>
            <a:ext cx="79386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age, friends, depressed, </a:t>
            </a:r>
            <a:r>
              <a:rPr lang="en-US" b="1" dirty="0" err="1">
                <a:ea typeface="+mn-lt"/>
                <a:cs typeface="+mn-lt"/>
              </a:rPr>
              <a:t>social_fear</a:t>
            </a:r>
            <a:r>
              <a:rPr lang="en-US" b="1" dirty="0">
                <a:ea typeface="+mn-lt"/>
                <a:cs typeface="+mn-lt"/>
              </a:rPr>
              <a:t>, virgin,</a:t>
            </a:r>
            <a:endParaRPr lang="tr-TR" b="1" dirty="0"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gender, </a:t>
            </a:r>
            <a:r>
              <a:rPr lang="en-US" b="1" dirty="0" err="1">
                <a:ea typeface="+mn-lt"/>
                <a:cs typeface="+mn-lt"/>
              </a:rPr>
              <a:t>pay_for_sex</a:t>
            </a:r>
            <a:r>
              <a:rPr lang="en-US" b="1" dirty="0">
                <a:ea typeface="+mn-lt"/>
                <a:cs typeface="+mn-lt"/>
              </a:rPr>
              <a:t>, income, bodyweight</a:t>
            </a:r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Test data: 10.0 % </a:t>
            </a:r>
          </a:p>
          <a:p>
            <a:r>
              <a:rPr lang="en-US" b="1" dirty="0">
                <a:ea typeface="+mn-lt"/>
                <a:cs typeface="+mn-lt"/>
              </a:rPr>
              <a:t>Accuracy: 0.80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       precision    recall    f1-score </a:t>
            </a:r>
          </a:p>
          <a:p>
            <a:r>
              <a:rPr lang="en-US" dirty="0">
                <a:ea typeface="+mn-lt"/>
                <a:cs typeface="+mn-lt"/>
              </a:rPr>
              <a:t>  0      0.83          0.95        0.89</a:t>
            </a:r>
          </a:p>
          <a:p>
            <a:r>
              <a:rPr lang="en-US" dirty="0">
                <a:ea typeface="+mn-lt"/>
                <a:cs typeface="+mn-lt"/>
              </a:rPr>
              <a:t>  1      0.00          0.00        0.00 </a:t>
            </a:r>
            <a:endParaRPr lang="en-US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69EBE-1533-41D2-BA4F-2399D8F2E3E7}"/>
              </a:ext>
            </a:extLst>
          </p:cNvPr>
          <p:cNvSpPr txBox="1"/>
          <p:nvPr/>
        </p:nvSpPr>
        <p:spPr>
          <a:xfrm>
            <a:off x="4770863" y="398098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Confusion Matrix</a:t>
            </a:r>
            <a:endParaRPr lang="en-US" b="1">
              <a:cs typeface="Calibri"/>
            </a:endParaRPr>
          </a:p>
          <a:p>
            <a:r>
              <a:rPr lang="en-US" dirty="0"/>
              <a:t>[35 2]</a:t>
            </a:r>
            <a:endParaRPr lang="en-US" dirty="0">
              <a:cs typeface="Calibri"/>
            </a:endParaRPr>
          </a:p>
          <a:p>
            <a:r>
              <a:rPr lang="en-US" dirty="0"/>
              <a:t>[ 7  0]</a:t>
            </a:r>
            <a:endParaRPr lang="en-US" dirty="0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9ED00BB-CD47-4ACB-B2C2-F12623CF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28" y="1472399"/>
            <a:ext cx="4731834" cy="38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7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305F01-2230-4490-847E-0300CDB68F8A}"/>
              </a:ext>
            </a:extLst>
          </p:cNvPr>
          <p:cNvSpPr txBox="1"/>
          <p:nvPr/>
        </p:nvSpPr>
        <p:spPr>
          <a:xfrm>
            <a:off x="109105" y="65809"/>
            <a:ext cx="5635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cs typeface="Calibri" panose="020F0502020204030204"/>
              </a:rPr>
              <a:t> MLP Neural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484E5-6F7A-4190-B95E-D86A404A8E5F}"/>
              </a:ext>
            </a:extLst>
          </p:cNvPr>
          <p:cNvSpPr txBox="1"/>
          <p:nvPr/>
        </p:nvSpPr>
        <p:spPr>
          <a:xfrm>
            <a:off x="4846473" y="2236707"/>
            <a:ext cx="793865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age, friends, depressed, </a:t>
            </a:r>
            <a:r>
              <a:rPr lang="en-US" b="1" dirty="0" err="1">
                <a:ea typeface="+mn-lt"/>
                <a:cs typeface="+mn-lt"/>
              </a:rPr>
              <a:t>social_fear</a:t>
            </a:r>
            <a:r>
              <a:rPr lang="en-US" b="1" dirty="0">
                <a:ea typeface="+mn-lt"/>
                <a:cs typeface="+mn-lt"/>
              </a:rPr>
              <a:t>, virgin,</a:t>
            </a:r>
            <a:endParaRPr lang="tr-TR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gender, </a:t>
            </a:r>
            <a:r>
              <a:rPr lang="en-US" b="1" dirty="0" err="1">
                <a:ea typeface="+mn-lt"/>
                <a:cs typeface="+mn-lt"/>
              </a:rPr>
              <a:t>pay_for_sex</a:t>
            </a:r>
            <a:r>
              <a:rPr lang="en-US" b="1" dirty="0">
                <a:ea typeface="+mn-lt"/>
                <a:cs typeface="+mn-lt"/>
              </a:rPr>
              <a:t>, income, bodyweight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Test data: 10.0 % </a:t>
            </a:r>
          </a:p>
          <a:p>
            <a:r>
              <a:rPr lang="en-US" b="1" dirty="0">
                <a:ea typeface="+mn-lt"/>
                <a:cs typeface="+mn-lt"/>
              </a:rPr>
              <a:t>Accuracy: 0.86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>
                <a:ea typeface="+mn-lt"/>
                <a:cs typeface="+mn-lt"/>
              </a:rPr>
              <a:t>       precision    recall    f1-score </a:t>
            </a:r>
          </a:p>
          <a:p>
            <a:r>
              <a:rPr lang="en-US" dirty="0">
                <a:ea typeface="+mn-lt"/>
                <a:cs typeface="+mn-lt"/>
              </a:rPr>
              <a:t>  0      0.86          1.00        0.92</a:t>
            </a:r>
          </a:p>
          <a:p>
            <a:r>
              <a:rPr lang="en-US" dirty="0">
                <a:ea typeface="+mn-lt"/>
                <a:cs typeface="+mn-lt"/>
              </a:rPr>
              <a:t>  1      1.00          0.14        0.25 </a:t>
            </a:r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4F07-3C43-4ED8-8EF7-B12B3F073509}"/>
              </a:ext>
            </a:extLst>
          </p:cNvPr>
          <p:cNvSpPr txBox="1"/>
          <p:nvPr/>
        </p:nvSpPr>
        <p:spPr>
          <a:xfrm>
            <a:off x="4947425" y="434340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Confusion Matrix</a:t>
            </a:r>
            <a:endParaRPr lang="en-US" b="1">
              <a:cs typeface="Calibri"/>
            </a:endParaRPr>
          </a:p>
          <a:p>
            <a:r>
              <a:rPr lang="en-US" dirty="0"/>
              <a:t>[37 0]</a:t>
            </a:r>
            <a:endParaRPr lang="en-US" dirty="0">
              <a:cs typeface="Calibri"/>
            </a:endParaRPr>
          </a:p>
          <a:p>
            <a:r>
              <a:rPr lang="en-US" dirty="0"/>
              <a:t>[ 6  1]</a:t>
            </a:r>
            <a:endParaRPr lang="en-US" dirty="0">
              <a:cs typeface="Calibri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563536E-E3AF-4EED-9A79-E96188CF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7" y="1815087"/>
            <a:ext cx="4731492" cy="4064167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B1DD2A28-1B5D-4AFF-AB8E-24C7F87B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498" y="4020670"/>
            <a:ext cx="3272883" cy="28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3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B69E989-17C9-49C7-BEFE-D57B3461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037" y="4521244"/>
            <a:ext cx="2743200" cy="2404832"/>
          </a:xfrm>
          <a:prstGeom prst="rect">
            <a:avLst/>
          </a:prstGeom>
        </p:spPr>
      </p:pic>
      <p:pic>
        <p:nvPicPr>
          <p:cNvPr id="6" name="Picture 6" descr="ekran görüntüsü içeren bir resim&#10;&#10;Yüksek güvenilirlikle oluşturulmuş açıklama">
            <a:extLst>
              <a:ext uri="{FF2B5EF4-FFF2-40B4-BE49-F238E27FC236}">
                <a16:creationId xmlns:a16="http://schemas.microsoft.com/office/drawing/2014/main" id="{E130BE09-4E00-4C5D-B1B5-D904CF11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4" y="-2159"/>
            <a:ext cx="6717722" cy="68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4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B69E989-17C9-49C7-BEFE-D57B3461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31037" y="4552782"/>
            <a:ext cx="2743200" cy="2341756"/>
          </a:xfrm>
          <a:prstGeom prst="rect">
            <a:avLst/>
          </a:prstGeom>
        </p:spPr>
      </p:pic>
      <p:pic>
        <p:nvPicPr>
          <p:cNvPr id="8" name="Picture 8" descr="metin, ekran görüntüsü içeren bir resim&#10;&#10;Yüksek güvenilirlikle oluşturulmuş açıklama">
            <a:extLst>
              <a:ext uri="{FF2B5EF4-FFF2-40B4-BE49-F238E27FC236}">
                <a16:creationId xmlns:a16="http://schemas.microsoft.com/office/drawing/2014/main" id="{8ADC04CE-0378-434A-8D14-5936B9926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3" y="-238"/>
            <a:ext cx="6676668" cy="685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64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Suicide Attempt Prediction Using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490</cp:revision>
  <dcterms:created xsi:type="dcterms:W3CDTF">2013-07-15T20:26:40Z</dcterms:created>
  <dcterms:modified xsi:type="dcterms:W3CDTF">2019-05-28T10:47:50Z</dcterms:modified>
</cp:coreProperties>
</file>